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8"/>
  </p:notesMasterIdLst>
  <p:sldIdLst>
    <p:sldId id="381" r:id="rId2"/>
    <p:sldId id="257" r:id="rId3"/>
    <p:sldId id="258" r:id="rId4"/>
    <p:sldId id="378" r:id="rId5"/>
    <p:sldId id="383" r:id="rId6"/>
    <p:sldId id="306" r:id="rId7"/>
    <p:sldId id="262" r:id="rId8"/>
    <p:sldId id="388" r:id="rId9"/>
    <p:sldId id="386" r:id="rId10"/>
    <p:sldId id="359" r:id="rId11"/>
    <p:sldId id="357" r:id="rId12"/>
    <p:sldId id="362" r:id="rId13"/>
    <p:sldId id="360" r:id="rId14"/>
    <p:sldId id="376" r:id="rId15"/>
    <p:sldId id="387" r:id="rId16"/>
    <p:sldId id="3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>
        <p:scale>
          <a:sx n="97" d="100"/>
          <a:sy n="97" d="100"/>
        </p:scale>
        <p:origin x="101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5FD3A-84C0-4933-B200-0AD220345303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AD401-BE0A-4D60-9FBB-03110B4363AF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67908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91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169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60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1"/>
            <a:ext cx="28448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1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1"/>
            <a:ext cx="28448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86344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10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42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46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23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24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38940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38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51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301A7-7B91-4A9A-8FA6-BAF0D6E89EDE}" type="datetimeFigureOut">
              <a:rPr lang="en-NG" smtClean="0"/>
              <a:t>08/15/2023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1039111-4277-4E88-91C1-F9910DB850E8}" type="slidenum">
              <a:rPr lang="en-NG" smtClean="0"/>
              <a:t>‹#›</a:t>
            </a:fld>
            <a:endParaRPr lang="en-NG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24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91179-4571-346E-9520-11D8A6616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071" y="479779"/>
            <a:ext cx="9660833" cy="149091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Arial Black" panose="020B0A04020102020204" pitchFamily="34" charset="0"/>
              </a:rPr>
              <a:t>Petroleum Technology Association of Nigeria (PETAN)</a:t>
            </a:r>
            <a:br>
              <a:rPr lang="en-GB" sz="3600" dirty="0">
                <a:latin typeface="Arial Black" panose="020B0A04020102020204" pitchFamily="34" charset="0"/>
              </a:rPr>
            </a:br>
            <a:endParaRPr lang="en-NG" sz="3600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3CE151-DB24-E4CC-51F5-DF0CDEE08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2403" y="2293882"/>
            <a:ext cx="9144000" cy="2760036"/>
          </a:xfrm>
        </p:spPr>
        <p:txBody>
          <a:bodyPr>
            <a:normAutofit fontScale="92500" lnSpcReduction="20000"/>
          </a:bodyPr>
          <a:lstStyle/>
          <a:p>
            <a:pPr marL="12700" algn="ctr">
              <a:lnSpc>
                <a:spcPct val="100000"/>
              </a:lnSpc>
            </a:pPr>
            <a:r>
              <a:rPr lang="en-GB" dirty="0"/>
              <a:t>Presented at the NAMIBIA OIL &amp; GAS CONFERENCE</a:t>
            </a:r>
          </a:p>
          <a:p>
            <a:pPr marL="12700" algn="ctr">
              <a:lnSpc>
                <a:spcPct val="100000"/>
              </a:lnSpc>
            </a:pPr>
            <a:r>
              <a:rPr lang="en-GB" sz="2400" b="1" spc="-160" dirty="0">
                <a:solidFill>
                  <a:srgbClr val="4E4E4D"/>
                </a:solidFill>
                <a:latin typeface="Arial Black"/>
                <a:cs typeface="Arial Black"/>
              </a:rPr>
              <a:t>16 -17 AUGUST 2023</a:t>
            </a:r>
          </a:p>
          <a:p>
            <a:pPr marL="12700">
              <a:lnSpc>
                <a:spcPct val="100000"/>
              </a:lnSpc>
            </a:pPr>
            <a:r>
              <a:rPr lang="en-GB" sz="2400" b="1" spc="-160" dirty="0">
                <a:solidFill>
                  <a:srgbClr val="4E4E4D"/>
                </a:solidFill>
                <a:latin typeface="Arial Black"/>
                <a:cs typeface="Arial Black"/>
              </a:rPr>
              <a:t>             Nigerian local content policy &amp; practice </a:t>
            </a:r>
            <a:endParaRPr lang="en-GB" sz="2400" dirty="0">
              <a:latin typeface="Arial Black"/>
              <a:cs typeface="Arial Black"/>
            </a:endParaRPr>
          </a:p>
          <a:p>
            <a:pPr marL="12700" algn="ctr">
              <a:lnSpc>
                <a:spcPct val="100000"/>
              </a:lnSpc>
              <a:spcBef>
                <a:spcPts val="300"/>
              </a:spcBef>
            </a:pPr>
            <a:endParaRPr lang="en-GB" sz="1800" dirty="0">
              <a:solidFill>
                <a:srgbClr val="4E4E4D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300"/>
              </a:spcBef>
            </a:pPr>
            <a:r>
              <a:rPr lang="en-GB" sz="1800" b="1" dirty="0">
                <a:solidFill>
                  <a:srgbClr val="4E4E4D"/>
                </a:solidFill>
                <a:latin typeface="Arial"/>
                <a:cs typeface="Arial"/>
              </a:rPr>
              <a:t>ASSOCIATION PERSPECTIVE/COLLABORATIVE APPROACH</a:t>
            </a:r>
          </a:p>
          <a:p>
            <a:pPr marL="12700" algn="ctr">
              <a:lnSpc>
                <a:spcPct val="100000"/>
              </a:lnSpc>
              <a:spcBef>
                <a:spcPts val="300"/>
              </a:spcBef>
            </a:pPr>
            <a:endParaRPr lang="en-GB" sz="1800" dirty="0">
              <a:solidFill>
                <a:srgbClr val="4E4E4D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300"/>
              </a:spcBef>
            </a:pPr>
            <a:r>
              <a:rPr lang="en-GB" sz="1800" dirty="0">
                <a:solidFill>
                  <a:srgbClr val="4E4E4D"/>
                </a:solidFill>
                <a:latin typeface="Arial"/>
                <a:cs typeface="Arial"/>
              </a:rPr>
              <a:t>By </a:t>
            </a:r>
          </a:p>
          <a:p>
            <a:pPr marL="12700" algn="ctr">
              <a:lnSpc>
                <a:spcPct val="100000"/>
              </a:lnSpc>
              <a:spcBef>
                <a:spcPts val="300"/>
              </a:spcBef>
            </a:pPr>
            <a:r>
              <a:rPr lang="en-GB" sz="1800" b="1" dirty="0">
                <a:solidFill>
                  <a:srgbClr val="4E4E4D"/>
                </a:solidFill>
                <a:latin typeface="Arial"/>
                <a:cs typeface="Arial"/>
              </a:rPr>
              <a:t>Mr. Ranti Omole</a:t>
            </a:r>
          </a:p>
          <a:p>
            <a:pPr marL="12700" algn="ctr">
              <a:lnSpc>
                <a:spcPct val="100000"/>
              </a:lnSpc>
              <a:spcBef>
                <a:spcPts val="300"/>
              </a:spcBef>
            </a:pPr>
            <a:r>
              <a:rPr lang="en-GB" sz="1800" dirty="0">
                <a:solidFill>
                  <a:srgbClr val="4E4E4D"/>
                </a:solidFill>
                <a:latin typeface="Arial"/>
                <a:cs typeface="Arial"/>
              </a:rPr>
              <a:t>Vice Chairman, Petroleum Technology Association of Nigeria (PETAN)</a:t>
            </a:r>
            <a:endParaRPr lang="en-GB" sz="1800" dirty="0">
              <a:latin typeface="Arial Black"/>
              <a:cs typeface="Arial Black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NG" dirty="0"/>
          </a:p>
        </p:txBody>
      </p:sp>
      <p:pic>
        <p:nvPicPr>
          <p:cNvPr id="4" name="Picture 3" descr="Petroleum Technology Association of Nigeria">
            <a:extLst>
              <a:ext uri="{FF2B5EF4-FFF2-40B4-BE49-F238E27FC236}">
                <a16:creationId xmlns:a16="http://schemas.microsoft.com/office/drawing/2014/main" id="{32F24334-318E-5C85-53DD-456C0C68D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821" y="479778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406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178" y="846667"/>
            <a:ext cx="7857066" cy="7497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Subsea Rigging and Deployment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DELL\AppData\Local\Microsoft\Windows\INetCache\Content.Outlook\MG4WF1Z1\TILONE men at wor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311" y="1752600"/>
            <a:ext cx="827313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etroleum Technology Association of Nigeria">
            <a:extLst>
              <a:ext uri="{FF2B5EF4-FFF2-40B4-BE49-F238E27FC236}">
                <a16:creationId xmlns:a16="http://schemas.microsoft.com/office/drawing/2014/main" id="{13C9F860-2221-2238-82F5-E0A1DB474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194" y="174849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683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378" y="857250"/>
            <a:ext cx="6937623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Module: Wellhead Control Panel </a:t>
            </a:r>
            <a:endParaRPr lang="en-US" sz="2025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286000" y="2000250"/>
            <a:ext cx="8077200" cy="38935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00250"/>
            <a:ext cx="7391400" cy="2016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770" y="3902912"/>
            <a:ext cx="3146831" cy="1859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345" y="3902913"/>
            <a:ext cx="3875887" cy="2094706"/>
          </a:xfrm>
          <a:prstGeom prst="rect">
            <a:avLst/>
          </a:prstGeom>
        </p:spPr>
      </p:pic>
      <p:pic>
        <p:nvPicPr>
          <p:cNvPr id="7" name="Picture 6" descr="Petroleum Technology Association of Nigeria">
            <a:extLst>
              <a:ext uri="{FF2B5EF4-FFF2-40B4-BE49-F238E27FC236}">
                <a16:creationId xmlns:a16="http://schemas.microsoft.com/office/drawing/2014/main" id="{90348BC8-A269-3C85-E4FC-8655FDBB9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452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400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593241"/>
            <a:ext cx="6057900" cy="8598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Offshore Construction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286000" y="1828800"/>
            <a:ext cx="8077200" cy="40649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38671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11" y="1828800"/>
            <a:ext cx="3562349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9244"/>
            <a:ext cx="6553200" cy="17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etroleum Technology Association of Nigeria">
            <a:extLst>
              <a:ext uri="{FF2B5EF4-FFF2-40B4-BE49-F238E27FC236}">
                <a16:creationId xmlns:a16="http://schemas.microsoft.com/office/drawing/2014/main" id="{0A1CEEBC-56A5-D96D-7EDE-F8E6D8B71B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167" y="221766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288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1059474"/>
            <a:ext cx="6057900" cy="6931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Module Fabrication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752601"/>
            <a:ext cx="8523638" cy="387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etroleum Technology Association of Nigeria">
            <a:extLst>
              <a:ext uri="{FF2B5EF4-FFF2-40B4-BE49-F238E27FC236}">
                <a16:creationId xmlns:a16="http://schemas.microsoft.com/office/drawing/2014/main" id="{6BD62128-6202-773F-3C45-032788D0E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72" y="292997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759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E90F-AFF1-784F-126B-181A7AB1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Commissioning of one OF our MEMBER’S facilities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C191E4-686C-4E9A-D43F-82890DDCA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2" y="1825625"/>
            <a:ext cx="9303026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522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AB11-C4FE-D4E2-AA08-F4156D08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50863"/>
            <a:ext cx="9603275" cy="573087"/>
          </a:xfrm>
        </p:spPr>
        <p:txBody>
          <a:bodyPr>
            <a:normAutofit/>
          </a:bodyPr>
          <a:lstStyle/>
          <a:p>
            <a:r>
              <a:rPr lang="en-GB" b="1" dirty="0"/>
              <a:t>CONCLUSION</a:t>
            </a:r>
            <a:endParaRPr lang="en-N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2826-D56E-27B5-16A7-F2B6730DA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950"/>
            <a:ext cx="10515600" cy="546876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Organised local service companies critical to the oil  and gas industry support services.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9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Developing and patronising local service providers cost effective on the long run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Local Content law and guidelines catalyst to the value chain development and wealth domestication to</a:t>
            </a:r>
          </a:p>
          <a:p>
            <a:pPr marL="0" indent="0">
              <a:buNone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    increase the GDP of the country.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Existence of local content development, monitoring and evaluation agency essential to maximise the benefits</a:t>
            </a:r>
          </a:p>
          <a:p>
            <a:pPr marL="0" indent="0">
              <a:buNone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    of the Local Content Law and Guidelines.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Collaboration between all stakeholders in the industry important for the growth of the industry   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Regional collaboration between African service providers association will accelerate capacity development,</a:t>
            </a:r>
          </a:p>
          <a:p>
            <a:pPr marL="0" indent="0">
              <a:buNone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      technology domestication and human capital development. </a:t>
            </a:r>
            <a:endParaRPr lang="en-NG" sz="1900" dirty="0">
              <a:highlight>
                <a:srgbClr val="FFFF00"/>
              </a:highligh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NG" dirty="0">
              <a:solidFill>
                <a:srgbClr val="FF0000"/>
              </a:solidFill>
            </a:endParaRPr>
          </a:p>
        </p:txBody>
      </p:sp>
      <p:pic>
        <p:nvPicPr>
          <p:cNvPr id="4" name="Picture 3" descr="Petroleum Technology Association of Nigeria">
            <a:extLst>
              <a:ext uri="{FF2B5EF4-FFF2-40B4-BE49-F238E27FC236}">
                <a16:creationId xmlns:a16="http://schemas.microsoft.com/office/drawing/2014/main" id="{A2704220-FB22-86FB-A8E7-3FBFA65B7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680" y="179387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84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6DA0-38DA-9301-67A9-9DA37FAE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69632"/>
            <a:ext cx="8077200" cy="3006968"/>
          </a:xfrm>
        </p:spPr>
        <p:txBody>
          <a:bodyPr/>
          <a:lstStyle/>
          <a:p>
            <a:r>
              <a:rPr lang="en-GB" dirty="0"/>
              <a:t>              </a:t>
            </a:r>
            <a:br>
              <a:rPr lang="en-GB" dirty="0"/>
            </a:br>
            <a:r>
              <a:rPr lang="en-GB" dirty="0"/>
              <a:t>  </a:t>
            </a:r>
            <a:br>
              <a:rPr lang="en-GB" dirty="0"/>
            </a:br>
            <a:r>
              <a:rPr lang="en-GB" dirty="0"/>
              <a:t>           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            </a:t>
            </a:r>
            <a:r>
              <a:rPr lang="en-GB" sz="5400" dirty="0"/>
              <a:t>Thank You</a:t>
            </a:r>
            <a:endParaRPr lang="en-NG" sz="5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409AE4-C1F0-446E-1170-A6243B68B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more information:</a:t>
            </a:r>
          </a:p>
          <a:p>
            <a:pPr marL="0" indent="0">
              <a:buNone/>
            </a:pPr>
            <a:r>
              <a:rPr lang="en-US" dirty="0"/>
              <a:t>www.petan.org</a:t>
            </a:r>
          </a:p>
          <a:p>
            <a:pPr marL="0" indent="0">
              <a:buNone/>
            </a:pPr>
            <a:r>
              <a:rPr lang="en-US" dirty="0"/>
              <a:t>secretariat@petan.org</a:t>
            </a:r>
          </a:p>
          <a:p>
            <a:endParaRPr lang="en-NG" dirty="0"/>
          </a:p>
        </p:txBody>
      </p:sp>
      <p:pic>
        <p:nvPicPr>
          <p:cNvPr id="3" name="Picture 2" descr="Petroleum Technology Association of Nigeria">
            <a:extLst>
              <a:ext uri="{FF2B5EF4-FFF2-40B4-BE49-F238E27FC236}">
                <a16:creationId xmlns:a16="http://schemas.microsoft.com/office/drawing/2014/main" id="{0908EF0F-31A1-414E-8B10-AD6EB6F45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748" y="269632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79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57E5A42-15B5-BFE9-2AA1-532ED51C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2" y="440008"/>
            <a:ext cx="5550355" cy="1049235"/>
          </a:xfrm>
        </p:spPr>
        <p:txBody>
          <a:bodyPr>
            <a:normAutofit/>
          </a:bodyPr>
          <a:lstStyle/>
          <a:p>
            <a:r>
              <a:rPr lang="en-GB" b="1" dirty="0"/>
              <a:t>Outline </a:t>
            </a:r>
            <a:endParaRPr lang="en-NG" b="1" dirty="0"/>
          </a:p>
        </p:txBody>
      </p:sp>
      <p:pic>
        <p:nvPicPr>
          <p:cNvPr id="4" name="Picture 3" descr="Petroleum Technology Association of Nigeria">
            <a:extLst>
              <a:ext uri="{FF2B5EF4-FFF2-40B4-BE49-F238E27FC236}">
                <a16:creationId xmlns:a16="http://schemas.microsoft.com/office/drawing/2014/main" id="{AFDEEB32-EA64-4E0E-E448-92FF7B8E0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5438" y="2613292"/>
            <a:ext cx="2799103" cy="87227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87D22-4EB2-8AA6-45FA-B93E5AAE2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88" y="1289890"/>
            <a:ext cx="5550355" cy="3630687"/>
          </a:xfrm>
        </p:spPr>
        <p:txBody>
          <a:bodyPr>
            <a:noAutofit/>
          </a:bodyPr>
          <a:lstStyle/>
          <a:p>
            <a:r>
              <a:rPr lang="en-GB" sz="2400" dirty="0"/>
              <a:t>Introduction</a:t>
            </a:r>
          </a:p>
          <a:p>
            <a:r>
              <a:rPr lang="en-GB" sz="2400" dirty="0"/>
              <a:t>Strategic Objectives</a:t>
            </a:r>
          </a:p>
          <a:p>
            <a:r>
              <a:rPr lang="en-GB" sz="2400" dirty="0"/>
              <a:t>Range of Services</a:t>
            </a:r>
          </a:p>
          <a:p>
            <a:r>
              <a:rPr lang="en-GB" sz="2400" dirty="0"/>
              <a:t>Technology Interest Groups (TIGs)</a:t>
            </a:r>
          </a:p>
          <a:p>
            <a:r>
              <a:rPr lang="en-GB" sz="2400" dirty="0"/>
              <a:t>Local Content </a:t>
            </a:r>
            <a:r>
              <a:rPr lang="en-GB" sz="2400"/>
              <a:t>from Association’s </a:t>
            </a:r>
            <a:r>
              <a:rPr lang="en-GB" sz="2400" dirty="0"/>
              <a:t>perspective</a:t>
            </a:r>
          </a:p>
          <a:p>
            <a:r>
              <a:rPr lang="en-GB" sz="2400" dirty="0"/>
              <a:t>Collaborative Approach</a:t>
            </a:r>
          </a:p>
          <a:p>
            <a:r>
              <a:rPr lang="en-GB" sz="2400" dirty="0"/>
              <a:t>Conclusion</a:t>
            </a:r>
            <a:endParaRPr lang="en-NG" sz="2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769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AB11-C4FE-D4E2-AA08-F4156D08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GB" b="1" dirty="0"/>
              <a:t>Introduction</a:t>
            </a:r>
            <a:endParaRPr lang="en-N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2826-D56E-27B5-16A7-F2B6730DA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939534"/>
            <a:ext cx="7310437" cy="396596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PETAN</a:t>
            </a:r>
            <a:r>
              <a:rPr lang="en-NG" sz="2200" spc="-4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200" spc="-4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- a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</a:t>
            </a:r>
            <a:r>
              <a:rPr lang="en-NG" sz="2200" spc="-5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association</a:t>
            </a:r>
            <a:r>
              <a:rPr lang="en-NG" sz="2200" spc="-5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of</a:t>
            </a:r>
            <a:r>
              <a:rPr lang="en-NG" sz="2200" spc="-5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leading</a:t>
            </a:r>
            <a:r>
              <a:rPr lang="en-NG" sz="22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spc="17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Nigerian</a:t>
            </a:r>
            <a:r>
              <a:rPr lang="en-NG" sz="2200" spc="-6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Indigenous</a:t>
            </a:r>
            <a:r>
              <a:rPr lang="en-NG" sz="2200" spc="-6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Technical</a:t>
            </a:r>
            <a:r>
              <a:rPr lang="en-NG" sz="2200" spc="-5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Oilfield</a:t>
            </a:r>
            <a:r>
              <a:rPr lang="en-NG" sz="2200" spc="-6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service</a:t>
            </a:r>
            <a:r>
              <a:rPr lang="en-NG" sz="2200" spc="-7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companies</a:t>
            </a:r>
            <a:r>
              <a:rPr lang="en-US" sz="22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supporting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the</a:t>
            </a:r>
            <a:r>
              <a:rPr lang="en-NG" sz="2200" spc="22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upstream,</a:t>
            </a:r>
            <a:r>
              <a:rPr lang="en-NG" sz="2200" spc="-4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midstream,</a:t>
            </a:r>
            <a:r>
              <a:rPr lang="en-NG" sz="2200" spc="-6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and</a:t>
            </a:r>
            <a:r>
              <a:rPr lang="en-NG" sz="2200" spc="-5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downstream</a:t>
            </a:r>
            <a:r>
              <a:rPr lang="en-NG" sz="2200" spc="-4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sectors</a:t>
            </a:r>
            <a:r>
              <a:rPr lang="en-NG" sz="2200" spc="-3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of</a:t>
            </a:r>
            <a:r>
              <a:rPr lang="en-NG" sz="2200" spc="-6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2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the</a:t>
            </a:r>
            <a:r>
              <a:rPr lang="en-NG" sz="2200" spc="-7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spc="-7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o</a:t>
            </a:r>
            <a:r>
              <a:rPr lang="en-NG" sz="2200" spc="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il</a:t>
            </a:r>
            <a:r>
              <a:rPr lang="en-NG" sz="2200" spc="12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GB" sz="2200" spc="12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&amp; gas </a:t>
            </a:r>
            <a:r>
              <a:rPr lang="en-NG" sz="22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industry</a:t>
            </a:r>
            <a:endParaRPr lang="en-GB" sz="2200" spc="-5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Formed in 1990, t</a:t>
            </a:r>
            <a:r>
              <a:rPr lang="en-NG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association was </a:t>
            </a:r>
            <a:r>
              <a:rPr lang="en-GB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created</a:t>
            </a:r>
            <a:r>
              <a:rPr lang="en-NG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bring together Nigerian Oil &amp; Gas entrepreneurs</a:t>
            </a:r>
            <a:r>
              <a:rPr lang="en-US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</a:t>
            </a:r>
            <a:r>
              <a:rPr lang="en-NG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create a forum for the exchange of ideas with the major operators</a:t>
            </a:r>
            <a:r>
              <a:rPr lang="en-GB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industry stakeholders</a:t>
            </a:r>
            <a:r>
              <a:rPr lang="en-NG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policy makers.</a:t>
            </a:r>
            <a:r>
              <a:rPr lang="en-GB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PETAN membership comprises over 100 service companies involved across the entire value chain of upstream, midstream and downstream subsectors of the oil and gas industry.</a:t>
            </a:r>
            <a:endParaRPr lang="en-NG" sz="2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NG" sz="1700" dirty="0"/>
          </a:p>
        </p:txBody>
      </p:sp>
      <p:pic>
        <p:nvPicPr>
          <p:cNvPr id="4" name="Picture 3" descr="Petroleum Technology Association of Nigeria">
            <a:extLst>
              <a:ext uri="{FF2B5EF4-FFF2-40B4-BE49-F238E27FC236}">
                <a16:creationId xmlns:a16="http://schemas.microsoft.com/office/drawing/2014/main" id="{A2704220-FB22-86FB-A8E7-3FBFA65B7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756" y="3285114"/>
            <a:ext cx="2926098" cy="911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2593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AB11-C4FE-D4E2-AA08-F4156D08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Introduction</a:t>
            </a:r>
            <a:endParaRPr lang="en-N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2826-D56E-27B5-16A7-F2B6730DA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7086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</a:t>
            </a:r>
            <a:r>
              <a:rPr lang="en-GB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ollaboration with other stakeholders such as Nigerian Content Monitoring and Development Board (NCDMB) , Nigerian National Petroleum Company (NNPC Limited),</a:t>
            </a:r>
            <a:r>
              <a:rPr lang="en-GB" sz="22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Assembly,  Oil Producers Trade Section of LCC&amp;I (OPTS), Oil and Gas Trainers Association (OGTAN) , PETAN has grown over the years to be a leading advocacy group and technology service providers association.</a:t>
            </a:r>
          </a:p>
          <a:p>
            <a:r>
              <a:rPr lang="en-GB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Since inception, </a:t>
            </a:r>
            <a:r>
              <a:rPr lang="en-NG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PETAN has been </a:t>
            </a:r>
            <a:r>
              <a:rPr lang="en-GB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path of </a:t>
            </a:r>
            <a:r>
              <a:rPr lang="en-NG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promoting the development of the oil and gas industry in Nigeria through the organization and participation of Nigerian Entrepreneurs in </a:t>
            </a:r>
            <a:r>
              <a:rPr lang="en-GB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 and international </a:t>
            </a:r>
            <a:r>
              <a:rPr lang="en-NG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conferences, seminars, workshops, and creating opportunities for Nigerian companies to project themselves in the competitive industry</a:t>
            </a:r>
            <a:r>
              <a:rPr lang="en-US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–Offshore Technology Conference (OTC) – African Pavilion, &amp; Sub-Saharan African International Petroleum Exhibition &amp; Conference (SAIPEC )</a:t>
            </a:r>
          </a:p>
          <a:p>
            <a:endParaRPr lang="en-NG" dirty="0"/>
          </a:p>
        </p:txBody>
      </p:sp>
      <p:pic>
        <p:nvPicPr>
          <p:cNvPr id="4" name="Picture 3" descr="Petroleum Technology Association of Nigeria">
            <a:extLst>
              <a:ext uri="{FF2B5EF4-FFF2-40B4-BE49-F238E27FC236}">
                <a16:creationId xmlns:a16="http://schemas.microsoft.com/office/drawing/2014/main" id="{A2704220-FB22-86FB-A8E7-3FBFA65B7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680" y="179387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972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42BA4-DC7C-3877-C6E0-BF89A1ED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47374"/>
          </a:xfrm>
        </p:spPr>
        <p:txBody>
          <a:bodyPr/>
          <a:lstStyle/>
          <a:p>
            <a:r>
              <a:rPr lang="en-GB" b="1" dirty="0"/>
              <a:t>Strategic OBJECTIVES </a:t>
            </a:r>
            <a:endParaRPr lang="en-N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EF528-0082-53C6-8967-72A731767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63" y="1458310"/>
            <a:ext cx="11000226" cy="4654769"/>
          </a:xfrm>
        </p:spPr>
        <p:txBody>
          <a:bodyPr>
            <a:normAutofit/>
          </a:bodyPr>
          <a:lstStyle/>
          <a:p>
            <a:r>
              <a:rPr lang="en-GB" sz="18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Continue to be leading advocate for Local Content Development in Nigeria and Africa  - enabling business environment</a:t>
            </a:r>
          </a:p>
          <a:p>
            <a:r>
              <a:rPr lang="en-GB" sz="18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Continue capacity development, technology domestication and human capital development –PETAN/NCDMB/Shell Internship,  NCCF Initiative on Human Capital – partnership.</a:t>
            </a:r>
          </a:p>
          <a:p>
            <a:r>
              <a:rPr lang="en-GB" sz="18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Service Quality Enhancement and Certification – PETAN Seal of Quality /NCDMB- African Seal of Quality</a:t>
            </a:r>
          </a:p>
          <a:p>
            <a:r>
              <a:rPr lang="en-GB" sz="1800" spc="-5" dirty="0">
                <a:latin typeface="Arial Narrow" panose="020B0606020202030204" pitchFamily="34" charset="0"/>
                <a:ea typeface="Times New Roman" panose="02020603050405020304" pitchFamily="18" charset="0"/>
              </a:rPr>
              <a:t>Collaboration within Nigeria and the African Region  for capacity development and experience leverage with Regulators , National Oil companies and Service Providers Associations </a:t>
            </a:r>
          </a:p>
          <a:p>
            <a:pPr marL="0" indent="0">
              <a:buNone/>
            </a:pPr>
            <a:r>
              <a:rPr lang="en-GB" sz="1800" spc="-5" dirty="0">
                <a:latin typeface="Arial Narrow" panose="020B0606020202030204" pitchFamily="34" charset="0"/>
                <a:ea typeface="Times New Roman" panose="02020603050405020304" pitchFamily="18" charset="0"/>
              </a:rPr>
              <a:t> - Facilitate development of business , operational and collaboration framework in African Region (end to end)</a:t>
            </a:r>
          </a:p>
          <a:p>
            <a:r>
              <a:rPr lang="en-GB" sz="1800" spc="-5" dirty="0">
                <a:latin typeface="Arial Narrow" panose="020B0606020202030204" pitchFamily="34" charset="0"/>
                <a:ea typeface="Times New Roman" panose="02020603050405020304" pitchFamily="18" charset="0"/>
              </a:rPr>
              <a:t>Support the development </a:t>
            </a:r>
            <a:r>
              <a:rPr lang="en-NG" sz="1800" spc="-3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of</a:t>
            </a:r>
            <a:r>
              <a:rPr lang="en-NG" sz="1800" spc="-1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18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local</a:t>
            </a:r>
            <a:r>
              <a:rPr lang="en-NG" sz="1800" spc="-1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18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content</a:t>
            </a:r>
            <a:r>
              <a:rPr lang="en-GB" sz="18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policies</a:t>
            </a:r>
            <a:r>
              <a:rPr lang="en-NG" sz="1800" spc="-2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in</a:t>
            </a:r>
            <a:r>
              <a:rPr lang="en-NG" sz="1800" spc="-1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spc="-1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African countries  to enhance </a:t>
            </a:r>
            <a:r>
              <a:rPr lang="en-NG" sz="18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indigenous</a:t>
            </a:r>
            <a:r>
              <a:rPr lang="en-NG" sz="1800" spc="-1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NG" sz="1800" spc="-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participation.</a:t>
            </a:r>
            <a:r>
              <a:rPr lang="en-NG" sz="1800" spc="-1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endParaRPr lang="en-US" sz="1800" spc="-15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en-US" sz="1800" spc="-15" dirty="0">
                <a:latin typeface="Arial Narrow" panose="020B0606020202030204" pitchFamily="34" charset="0"/>
                <a:ea typeface="Times New Roman" panose="02020603050405020304" pitchFamily="18" charset="0"/>
              </a:rPr>
              <a:t>Continue to support and grow SAIPEC into African Region Capacity development &amp; collaboration marketplace</a:t>
            </a:r>
          </a:p>
          <a:p>
            <a:r>
              <a:rPr lang="en-US" sz="1800" spc="-15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Trade Missions to other emerging African Oil and Gas Frontiers – NAMIBIA , Tanzania, Uganda, Senegal, Ghana, Mozambique</a:t>
            </a:r>
            <a:endParaRPr lang="en-GB" sz="1800" spc="-15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endParaRPr lang="en-GB" sz="1800" spc="-15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endParaRPr lang="en-NG" dirty="0"/>
          </a:p>
        </p:txBody>
      </p:sp>
      <p:pic>
        <p:nvPicPr>
          <p:cNvPr id="4" name="Picture 3" descr="Petroleum Technology Association of Nigeria">
            <a:extLst>
              <a:ext uri="{FF2B5EF4-FFF2-40B4-BE49-F238E27FC236}">
                <a16:creationId xmlns:a16="http://schemas.microsoft.com/office/drawing/2014/main" id="{8D5F073F-B2DE-8FF7-AA77-757AAD63C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707" y="83102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89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133600" y="854076"/>
            <a:ext cx="457200" cy="36512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140114" y="5134585"/>
            <a:ext cx="457200" cy="36512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133600" y="4695224"/>
            <a:ext cx="457200" cy="36512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133600" y="4264300"/>
            <a:ext cx="457200" cy="36512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133600" y="3859962"/>
            <a:ext cx="457200" cy="36512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133600" y="3429110"/>
            <a:ext cx="457200" cy="36512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133600" y="2950074"/>
            <a:ext cx="457200" cy="36512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33600" y="2521776"/>
            <a:ext cx="457200" cy="365125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133600" y="2073276"/>
            <a:ext cx="457200" cy="365125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133600" y="1692276"/>
            <a:ext cx="457200" cy="365125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133600" y="1219201"/>
            <a:ext cx="457200" cy="365125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1219200"/>
            <a:ext cx="322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Fabrications and Manufacturing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3198" y="3424902"/>
            <a:ext cx="374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Reservoir. Geophysics &amp; Geosciences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3199" y="2934198"/>
            <a:ext cx="256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Production &amp; Operations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3199" y="2057400"/>
            <a:ext cx="410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EPCI- Projects, Construction, Installations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2689" y="2495014"/>
            <a:ext cx="3991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Pipelines, Facilities and Process Systems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3196" y="3859961"/>
            <a:ext cx="324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Training &amp; Human Development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21425" y="4264299"/>
            <a:ext cx="313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Safety Systems &amp; Certifications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1425" y="4633631"/>
            <a:ext cx="219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Project Management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24489" y="849868"/>
            <a:ext cx="376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Drilling, Completions &amp; Well Services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67000" y="5114784"/>
            <a:ext cx="305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Offshore Services and Vessels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38200"/>
            <a:ext cx="2031354" cy="152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7" y="2797573"/>
            <a:ext cx="2031355" cy="132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object 31"/>
          <p:cNvSpPr/>
          <p:nvPr/>
        </p:nvSpPr>
        <p:spPr>
          <a:xfrm>
            <a:off x="7329487" y="4596224"/>
            <a:ext cx="2043112" cy="1219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TextBox 34"/>
          <p:cNvSpPr txBox="1"/>
          <p:nvPr/>
        </p:nvSpPr>
        <p:spPr>
          <a:xfrm>
            <a:off x="2743200" y="1688068"/>
            <a:ext cx="3899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Management Information Systems</a:t>
            </a:r>
          </a:p>
        </p:txBody>
      </p:sp>
      <p:sp>
        <p:nvSpPr>
          <p:cNvPr id="36" name="Oval 35"/>
          <p:cNvSpPr/>
          <p:nvPr/>
        </p:nvSpPr>
        <p:spPr>
          <a:xfrm>
            <a:off x="2133600" y="5578476"/>
            <a:ext cx="457200" cy="36512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667001" y="5574268"/>
            <a:ext cx="395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Engineering Design, FEED, Detailed Etc. 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133600" y="76201"/>
            <a:ext cx="8077200" cy="7778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</a:rPr>
              <a:t>Our Wide Spectrum Capabilities </a:t>
            </a:r>
          </a:p>
        </p:txBody>
      </p:sp>
      <p:sp>
        <p:nvSpPr>
          <p:cNvPr id="40" name="Oval 39"/>
          <p:cNvSpPr/>
          <p:nvPr/>
        </p:nvSpPr>
        <p:spPr>
          <a:xfrm>
            <a:off x="2133600" y="6111876"/>
            <a:ext cx="457200" cy="36512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667000" y="6107668"/>
            <a:ext cx="473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Electrical, Mechanical &amp; Instrumentation </a:t>
            </a:r>
          </a:p>
        </p:txBody>
      </p:sp>
      <p:pic>
        <p:nvPicPr>
          <p:cNvPr id="2" name="Picture 1" descr="Petroleum Technology Association of Nigeria">
            <a:extLst>
              <a:ext uri="{FF2B5EF4-FFF2-40B4-BE49-F238E27FC236}">
                <a16:creationId xmlns:a16="http://schemas.microsoft.com/office/drawing/2014/main" id="{3CC2C634-6F0A-3E1B-6570-30356AC433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725" y="76201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808453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6BA3-F8B9-B727-74E7-829F5EB1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703"/>
            <a:ext cx="10515600" cy="989542"/>
          </a:xfrm>
        </p:spPr>
        <p:txBody>
          <a:bodyPr>
            <a:normAutofit/>
          </a:bodyPr>
          <a:lstStyle/>
          <a:p>
            <a:r>
              <a:rPr lang="en-GB" b="1" dirty="0"/>
              <a:t>TECHNOLOGY INTEREST GROUPS ( TIG)</a:t>
            </a:r>
            <a:br>
              <a:rPr lang="en-GB" dirty="0"/>
            </a:br>
            <a:endParaRPr lang="en-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2341B-FA90-CA1B-65B8-AA9F5AB57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43" y="1117600"/>
            <a:ext cx="11167181" cy="5059363"/>
          </a:xfrm>
        </p:spPr>
        <p:txBody>
          <a:bodyPr/>
          <a:lstStyle/>
          <a:p>
            <a:r>
              <a:rPr lang="en-GB" dirty="0"/>
              <a:t>We have, over the years, developed and positioned ourselves to take on and execute projects of various types in the industry.</a:t>
            </a:r>
          </a:p>
          <a:p>
            <a:r>
              <a:rPr lang="en-GB" dirty="0"/>
              <a:t>This end, we are categorised into 13 various groups called “Technology Interest Groups”:</a:t>
            </a:r>
          </a:p>
          <a:p>
            <a:endParaRPr lang="en-GB" dirty="0"/>
          </a:p>
          <a:p>
            <a:endParaRPr lang="en-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317D3-8EF1-F084-D4E1-BD8763B8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586038"/>
            <a:ext cx="11896725" cy="382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etroleum Technology Association of Nigeria">
            <a:extLst>
              <a:ext uri="{FF2B5EF4-FFF2-40B4-BE49-F238E27FC236}">
                <a16:creationId xmlns:a16="http://schemas.microsoft.com/office/drawing/2014/main" id="{10FDDDE9-D17C-8C7A-6499-A3F8C8378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699" y="195439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656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5F68-E15E-4685-8A7C-5095E971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77335"/>
          </a:xfrm>
        </p:spPr>
        <p:txBody>
          <a:bodyPr>
            <a:normAutofit/>
          </a:bodyPr>
          <a:lstStyle/>
          <a:p>
            <a:r>
              <a:rPr lang="en-US" b="1" dirty="0"/>
              <a:t>Local Content</a:t>
            </a:r>
            <a:endParaRPr lang="en-N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2B48F-42D7-4684-9FE0-950F95915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765905"/>
            <a:ext cx="9601196" cy="4288054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</a:rPr>
              <a:t>Promotion of Local Content in O &amp;G- catalyst for economic development and wealth creation.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Best  business practice for  profitability and cost effectiveness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</a:rPr>
              <a:t>Tool for domestic capacity development and domestication of technology.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Program for creating local technical employment and competence.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</a:rPr>
              <a:t>Investment driver in facilities and human capital development.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A  business model to be supported by each government in Africa 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</a:rPr>
              <a:t>Incentives for local service providers to inves</a:t>
            </a:r>
            <a:r>
              <a:rPr lang="en-US" sz="2000" dirty="0"/>
              <a:t>t and grow their businesses.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</a:rPr>
              <a:t>Government to encourage and ensure implementation through appropriate Local Content Development and Monitoring Board.</a:t>
            </a:r>
            <a:endParaRPr lang="en-NG" sz="2000" dirty="0">
              <a:effectLst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NG" sz="2000" dirty="0"/>
          </a:p>
        </p:txBody>
      </p:sp>
    </p:spTree>
    <p:extLst>
      <p:ext uri="{BB962C8B-B14F-4D97-AF65-F5344CB8AC3E}">
        <p14:creationId xmlns:p14="http://schemas.microsoft.com/office/powerpoint/2010/main" val="37954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AB11-C4FE-D4E2-AA08-F4156D08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50863"/>
            <a:ext cx="9603275" cy="573087"/>
          </a:xfrm>
        </p:spPr>
        <p:txBody>
          <a:bodyPr>
            <a:normAutofit/>
          </a:bodyPr>
          <a:lstStyle/>
          <a:p>
            <a:r>
              <a:rPr lang="en-GB" b="1" dirty="0"/>
              <a:t>COLLABORATIVE APPROACH</a:t>
            </a:r>
            <a:endParaRPr lang="en-N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2826-D56E-27B5-16A7-F2B6730DA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950"/>
            <a:ext cx="10515600" cy="5468761"/>
          </a:xfrm>
        </p:spPr>
        <p:txBody>
          <a:bodyPr>
            <a:normAutofit/>
          </a:bodyPr>
          <a:lstStyle/>
          <a:p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PETAN is currently leading the discourse on Local Content in Africa through partnership and engagement via SAIPEC initiated African Local Content Collaboration Steering Committee and with related associations such 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ACLM  - </a:t>
            </a:r>
            <a:r>
              <a:rPr lang="en-NG" sz="1900" dirty="0">
                <a:latin typeface="Arial Narrow" panose="020B0606020202030204" pitchFamily="34" charset="0"/>
                <a:cs typeface="Arial" panose="020B0604020202020204" pitchFamily="34" charset="0"/>
              </a:rPr>
              <a:t> Mozambique </a:t>
            </a: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L</a:t>
            </a:r>
            <a:r>
              <a:rPr lang="en-NG" sz="1900" dirty="0">
                <a:latin typeface="Arial Narrow" panose="020B0606020202030204" pitchFamily="34" charset="0"/>
                <a:cs typeface="Arial" panose="020B0604020202020204" pitchFamily="34" charset="0"/>
              </a:rPr>
              <a:t>ocal </a:t>
            </a: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C</a:t>
            </a:r>
            <a:r>
              <a:rPr lang="en-NG" sz="1900" dirty="0">
                <a:latin typeface="Arial Narrow" panose="020B0606020202030204" pitchFamily="34" charset="0"/>
                <a:cs typeface="Arial" panose="020B0604020202020204" pitchFamily="34" charset="0"/>
              </a:rPr>
              <a:t>ontent</a:t>
            </a:r>
            <a:r>
              <a:rPr lang="en-US" sz="1900" dirty="0">
                <a:latin typeface="Arial Narrow" panose="020B0606020202030204" pitchFamily="34" charset="0"/>
                <a:cs typeface="Arial" panose="020B0604020202020204" pitchFamily="34" charset="0"/>
              </a:rPr>
              <a:t> Association -2022</a:t>
            </a:r>
            <a:endParaRPr lang="en-GB" sz="19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ATOGS - Association of Tanzania Oil and Gas Service Providers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GOGSPA - Ghana Oil and Gas Service Providers Association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AUOGS – Association of Uganda Oil &amp; Gas Service Providers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.     AECIPA – Angola Oil and Gas Service Companies Association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ASCL – Senegalese Association for Local Content Empowerment &amp; Development (Association </a:t>
            </a:r>
            <a:r>
              <a:rPr lang="en-GB" sz="1900" dirty="0" err="1">
                <a:latin typeface="Arial Narrow" panose="020B0606020202030204" pitchFamily="34" charset="0"/>
                <a:cs typeface="Arial" panose="020B0604020202020204" pitchFamily="34" charset="0"/>
              </a:rPr>
              <a:t>Senegalaise</a:t>
            </a: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 Du </a:t>
            </a:r>
            <a:r>
              <a:rPr lang="en-GB" sz="1900" dirty="0" err="1">
                <a:latin typeface="Arial Narrow" panose="020B0606020202030204" pitchFamily="34" charset="0"/>
                <a:cs typeface="Arial" panose="020B0604020202020204" pitchFamily="34" charset="0"/>
              </a:rPr>
              <a:t>Contenu</a:t>
            </a: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Local)   - 2023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900" dirty="0">
                <a:latin typeface="Arial Narrow" panose="020B0606020202030204" pitchFamily="34" charset="0"/>
                <a:cs typeface="Arial" panose="020B0604020202020204" pitchFamily="34" charset="0"/>
              </a:rPr>
              <a:t>       Other African Service Companies Associations –</a:t>
            </a:r>
            <a:r>
              <a:rPr lang="en-GB" sz="1900" dirty="0"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 Namibia ??</a:t>
            </a:r>
            <a:endParaRPr lang="en-NG" sz="1900" dirty="0">
              <a:highlight>
                <a:srgbClr val="FFFF00"/>
              </a:highligh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NG" dirty="0">
              <a:solidFill>
                <a:srgbClr val="FF0000"/>
              </a:solidFill>
            </a:endParaRPr>
          </a:p>
        </p:txBody>
      </p:sp>
      <p:pic>
        <p:nvPicPr>
          <p:cNvPr id="4" name="Picture 3" descr="Petroleum Technology Association of Nigeria">
            <a:extLst>
              <a:ext uri="{FF2B5EF4-FFF2-40B4-BE49-F238E27FC236}">
                <a16:creationId xmlns:a16="http://schemas.microsoft.com/office/drawing/2014/main" id="{A2704220-FB22-86FB-A8E7-3FBFA65B7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680" y="179387"/>
            <a:ext cx="216916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07977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2237</TotalTime>
  <Words>941</Words>
  <Application>Microsoft Office PowerPoint</Application>
  <PresentationFormat>Widescreen</PresentationFormat>
  <Paragraphs>95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Arial Narrow</vt:lpstr>
      <vt:lpstr>Calibri</vt:lpstr>
      <vt:lpstr>Gill Sans MT</vt:lpstr>
      <vt:lpstr>Wingdings</vt:lpstr>
      <vt:lpstr>Gallery</vt:lpstr>
      <vt:lpstr>Petroleum Technology Association of Nigeria (PETAN) </vt:lpstr>
      <vt:lpstr>Outline </vt:lpstr>
      <vt:lpstr>Introduction</vt:lpstr>
      <vt:lpstr>Introduction</vt:lpstr>
      <vt:lpstr>Strategic OBJECTIVES </vt:lpstr>
      <vt:lpstr>PowerPoint Presentation</vt:lpstr>
      <vt:lpstr>TECHNOLOGY INTEREST GROUPS ( TIG) </vt:lpstr>
      <vt:lpstr>Local Content</vt:lpstr>
      <vt:lpstr>COLLABORATIVE APPROACH</vt:lpstr>
      <vt:lpstr>Subsea Rigging and Deployment </vt:lpstr>
      <vt:lpstr> Module: Wellhead Control Panel </vt:lpstr>
      <vt:lpstr>Offshore Construction</vt:lpstr>
      <vt:lpstr>Module Fabrication</vt:lpstr>
      <vt:lpstr>Commissioning of one OF our MEMBER’S facilities</vt:lpstr>
      <vt:lpstr>CONCLUSION</vt:lpstr>
      <vt:lpstr>                                          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Nwanze</dc:creator>
  <cp:lastModifiedBy>Ranti Omole</cp:lastModifiedBy>
  <cp:revision>64</cp:revision>
  <dcterms:created xsi:type="dcterms:W3CDTF">2022-09-20T10:34:01Z</dcterms:created>
  <dcterms:modified xsi:type="dcterms:W3CDTF">2023-08-16T06:12:54Z</dcterms:modified>
</cp:coreProperties>
</file>